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4"/>
  </p:notesMasterIdLst>
  <p:sldIdLst>
    <p:sldId id="257" r:id="rId2"/>
    <p:sldId id="256" r:id="rId3"/>
    <p:sldId id="293" r:id="rId4"/>
    <p:sldId id="264" r:id="rId5"/>
    <p:sldId id="259" r:id="rId6"/>
    <p:sldId id="265" r:id="rId7"/>
    <p:sldId id="296" r:id="rId8"/>
    <p:sldId id="266" r:id="rId9"/>
    <p:sldId id="267" r:id="rId10"/>
    <p:sldId id="260" r:id="rId11"/>
    <p:sldId id="268" r:id="rId12"/>
    <p:sldId id="279" r:id="rId13"/>
    <p:sldId id="282" r:id="rId14"/>
    <p:sldId id="280" r:id="rId15"/>
    <p:sldId id="281" r:id="rId16"/>
    <p:sldId id="270" r:id="rId17"/>
    <p:sldId id="269" r:id="rId18"/>
    <p:sldId id="271" r:id="rId19"/>
    <p:sldId id="275" r:id="rId20"/>
    <p:sldId id="276" r:id="rId21"/>
    <p:sldId id="272" r:id="rId22"/>
    <p:sldId id="283" r:id="rId23"/>
    <p:sldId id="284" r:id="rId24"/>
    <p:sldId id="285" r:id="rId25"/>
    <p:sldId id="286" r:id="rId26"/>
    <p:sldId id="287" r:id="rId27"/>
    <p:sldId id="289" r:id="rId28"/>
    <p:sldId id="262" r:id="rId29"/>
    <p:sldId id="290" r:id="rId30"/>
    <p:sldId id="291" r:id="rId31"/>
    <p:sldId id="292" r:id="rId32"/>
    <p:sldId id="297" r:id="rId33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64C"/>
    <a:srgbClr val="00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76667" autoAdjust="0"/>
  </p:normalViewPr>
  <p:slideViewPr>
    <p:cSldViewPr snapToGrid="0" snapToObjects="1">
      <p:cViewPr varScale="1">
        <p:scale>
          <a:sx n="93" d="100"/>
          <a:sy n="93" d="100"/>
        </p:scale>
        <p:origin x="-71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99AF60-2DA9-43A7-B93D-640392A19281}" type="datetime1">
              <a:rPr lang="en-US" altLang="en-US"/>
              <a:pPr>
                <a:defRPr/>
              </a:pPr>
              <a:t>8/7/2015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781490-3F33-4A06-8A43-2DCDB8A88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197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What I hope you get out of this talk is some useful information for</a:t>
            </a:r>
            <a:r>
              <a:rPr lang="en-US" altLang="en-US" baseline="0" dirty="0" smtClean="0">
                <a:ea typeface="ＭＳ Ｐゴシック" panose="020B0600070205080204" pitchFamily="34" charset="-128"/>
              </a:rPr>
              <a:t> porting your own engine to </a:t>
            </a:r>
            <a:r>
              <a:rPr lang="en-US" altLang="en-US" baseline="0" dirty="0" err="1" smtClean="0">
                <a:ea typeface="ＭＳ Ｐゴシック" panose="020B0600070205080204" pitchFamily="34" charset="-128"/>
              </a:rPr>
              <a:t>Vulkan</a:t>
            </a:r>
            <a:r>
              <a:rPr lang="en-US" altLang="en-US" baseline="0" dirty="0" smtClean="0">
                <a:ea typeface="ＭＳ Ｐゴシック" panose="020B0600070205080204" pitchFamily="34" charset="-128"/>
              </a:rPr>
              <a:t>.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65B5EDD-BE51-478F-9D1E-294004E02B79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7337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UBOs are bound via descriptors rather than on the command buffer like VBs/IBS</a:t>
            </a:r>
          </a:p>
          <a:p>
            <a:r>
              <a:rPr lang="en-US" dirty="0" smtClean="0"/>
              <a:t>We want to avoid calling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vkUpdateDescriptors</a:t>
            </a:r>
            <a:r>
              <a:rPr lang="en-US" baseline="0" dirty="0" smtClean="0"/>
              <a:t> every time a we update a UBO</a:t>
            </a:r>
          </a:p>
          <a:p>
            <a:r>
              <a:rPr lang="en-US" baseline="0" dirty="0" smtClean="0"/>
              <a:t>To do so, we can use dynamic UBOs which allow us to just pass a new offset to </a:t>
            </a:r>
            <a:r>
              <a:rPr lang="en-US" baseline="0" dirty="0" err="1" smtClean="0"/>
              <a:t>vkCmdBindDescriptorSets</a:t>
            </a:r>
            <a:r>
              <a:rPr lang="en-US" baseline="0" dirty="0" smtClean="0"/>
              <a:t> rather than updating the descriptor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781490-3F33-4A06-8A43-2DCDB8A88FE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40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53D87-E8DA-4C47-8B20-BE745672033B}" type="datetime1">
              <a:rPr lang="en-US" altLang="en-US"/>
              <a:pPr>
                <a:defRPr/>
              </a:pPr>
              <a:t>8/7/2015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6CE62-1757-4FBC-9789-66BBAF095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7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E7B24-737D-4558-BDD9-982F9C2F5922}" type="datetime1">
              <a:rPr lang="en-US" altLang="en-US"/>
              <a:pPr>
                <a:defRPr/>
              </a:pPr>
              <a:t>8/7/2015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FC106-85BC-47C9-9CB6-99DDCBC7DF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71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79F9-B3FC-45C1-ADC6-BC9892DB9B93}" type="datetime1">
              <a:rPr lang="en-US" altLang="en-US"/>
              <a:pPr>
                <a:defRPr/>
              </a:pPr>
              <a:t>8/7/2015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E4573-5E84-4B3A-9C7A-4D33B06682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39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4F45C-64AA-4189-B8C0-E5B3DEBC5277}" type="datetime1">
              <a:rPr lang="en-US" altLang="en-US"/>
              <a:pPr>
                <a:defRPr/>
              </a:pPr>
              <a:t>8/7/2015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8D188-3C4E-4B99-ABA3-70A0C7E88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26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09672-D9E7-4086-B4A9-128EB7AF969C}" type="datetime1">
              <a:rPr lang="en-US" altLang="en-US"/>
              <a:pPr>
                <a:defRPr/>
              </a:pPr>
              <a:t>8/7/2015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42DE5-5EB5-46D9-8D0C-FFE1E4D4B4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30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D1C7E-1B69-431D-87A8-49EB4AEEFCE0}" type="datetime1">
              <a:rPr lang="en-US" altLang="en-US"/>
              <a:pPr>
                <a:defRPr/>
              </a:pPr>
              <a:t>8/7/2015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C85D2-31D9-45B4-863C-AD9D317BC0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13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408D-D2FA-4184-BED1-1AF1BF7344B5}" type="datetime1">
              <a:rPr lang="en-US" altLang="en-US"/>
              <a:pPr>
                <a:defRPr/>
              </a:pPr>
              <a:t>8/7/2015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6D96-7DD9-4C20-ACDF-D76C7D1BB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2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7DAA5-77BB-4EAC-8311-02B283FBD877}" type="datetime1">
              <a:rPr lang="en-US" altLang="en-US"/>
              <a:pPr>
                <a:defRPr/>
              </a:pPr>
              <a:t>8/7/2015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B066D-675F-4D13-B4CF-963B72AEA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9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65C01-A44F-4F88-9DD2-1C4FEA4CCF44}" type="datetime1">
              <a:rPr lang="en-US" altLang="en-US"/>
              <a:pPr>
                <a:defRPr/>
              </a:pPr>
              <a:t>8/7/2015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FD74A-F5DD-4DC9-88B8-128CE860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87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2DC1-D2D8-4FF3-9FD0-14A3205E7355}" type="datetime1">
              <a:rPr lang="en-US" altLang="en-US"/>
              <a:pPr>
                <a:defRPr/>
              </a:pPr>
              <a:t>8/7/2015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90D63-5051-434B-88F3-5752396B58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32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46FA1-7160-434D-B94D-41B5FEBAB585}" type="datetime1">
              <a:rPr lang="en-US" altLang="en-US"/>
              <a:pPr>
                <a:defRPr/>
              </a:pPr>
              <a:t>8/7/2015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2944-8418-415A-900D-3238B8DC6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13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75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727F06-2F3E-4623-A2E7-1C32E4049876}" type="datetime1">
              <a:rPr lang="en-US" altLang="en-US"/>
              <a:pPr>
                <a:defRPr/>
              </a:pPr>
              <a:t>8/7/2015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6A6C1"/>
                </a:solidFill>
              </a:defRPr>
            </a:lvl1pPr>
          </a:lstStyle>
          <a:p>
            <a:pPr>
              <a:defRPr/>
            </a:pPr>
            <a:fld id="{C230CD29-93F5-4CE4-90DD-52E3F8024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dang@valvesoftware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S15_mai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Porting Shaders to Vulkan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HLSL -&gt; GLSL</a:t>
            </a:r>
          </a:p>
          <a:p>
            <a:pPr lvl="1"/>
            <a:r>
              <a:rPr lang="en-US" altLang="en-US" sz="2000" dirty="0" smtClean="0">
                <a:ea typeface="ＭＳ Ｐゴシック" panose="020B0600070205080204" pitchFamily="34" charset="-128"/>
              </a:rPr>
              <a:t>See: </a:t>
            </a:r>
            <a:r>
              <a:rPr lang="en-US" altLang="en-US" sz="2000" i="1" dirty="0" smtClean="0">
                <a:ea typeface="ＭＳ Ｐゴシック" panose="020B0600070205080204" pitchFamily="34" charset="-128"/>
              </a:rPr>
              <a:t>Moving Your Games to OpenGL, Steam Dev Days 2014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GLSL -&gt; SPIR-V</a:t>
            </a:r>
          </a:p>
          <a:p>
            <a:pPr lvl="1"/>
            <a:r>
              <a:rPr lang="en-US" altLang="en-US" sz="2000" dirty="0" smtClean="0">
                <a:ea typeface="ＭＳ Ｐゴシック" panose="020B0600070205080204" pitchFamily="34" charset="-128"/>
              </a:rPr>
              <a:t>Descriptor set layout qualifiers to GLSL</a:t>
            </a:r>
          </a:p>
          <a:p>
            <a:pPr lvl="1"/>
            <a:r>
              <a:rPr lang="en-US" altLang="en-US" sz="2000" dirty="0" smtClean="0">
                <a:ea typeface="ＭＳ Ｐゴシック" panose="020B0600070205080204" pitchFamily="34" charset="-128"/>
              </a:rPr>
              <a:t>Open source </a:t>
            </a:r>
            <a:r>
              <a:rPr lang="en-US" altLang="en-US" sz="2000" dirty="0" err="1" smtClean="0">
                <a:ea typeface="ＭＳ Ｐゴシック" panose="020B0600070205080204" pitchFamily="34" charset="-128"/>
              </a:rPr>
              <a:t>glslang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SPIR-V backend</a:t>
            </a:r>
          </a:p>
          <a:p>
            <a:pPr lvl="1"/>
            <a:r>
              <a:rPr lang="en-US" altLang="en-US" sz="2000" dirty="0" err="1" smtClean="0">
                <a:ea typeface="ＭＳ Ｐゴシック" panose="020B0600070205080204" pitchFamily="34" charset="-128"/>
              </a:rPr>
              <a:t>SPVremapper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for compression</a:t>
            </a:r>
          </a:p>
          <a:p>
            <a:pPr lvl="1"/>
            <a:r>
              <a:rPr lang="en-US" altLang="en-US" sz="2000" i="1" dirty="0" smtClean="0">
                <a:ea typeface="ＭＳ Ｐゴシック" panose="020B0600070205080204" pitchFamily="34" charset="-128"/>
              </a:rPr>
              <a:t>https://github.com/KhronosGroup/glslang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Pipeline State Objects (PSOs)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Each thread caches pipeline state</a:t>
            </a:r>
          </a:p>
          <a:p>
            <a:pPr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Global pipeline manager</a:t>
            </a:r>
          </a:p>
          <a:p>
            <a:pPr lvl="1"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PSO Map</a:t>
            </a:r>
          </a:p>
          <a:p>
            <a:pPr lvl="1"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Pending and current</a:t>
            </a:r>
          </a:p>
          <a:p>
            <a:pPr lvl="2"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Reduces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mutexing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69" name="Flowchart: Alternate Process 68"/>
          <p:cNvSpPr/>
          <p:nvPr/>
        </p:nvSpPr>
        <p:spPr>
          <a:xfrm>
            <a:off x="6306904" y="3519028"/>
            <a:ext cx="1160842" cy="563168"/>
          </a:xfrm>
          <a:prstGeom prst="flowChartAlternate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 of Frame</a:t>
            </a:r>
            <a:endParaRPr lang="en-US" dirty="0"/>
          </a:p>
        </p:txBody>
      </p:sp>
      <p:sp>
        <p:nvSpPr>
          <p:cNvPr id="70" name="Flowchart: Process 69"/>
          <p:cNvSpPr/>
          <p:nvPr/>
        </p:nvSpPr>
        <p:spPr>
          <a:xfrm>
            <a:off x="5331184" y="3490332"/>
            <a:ext cx="731199" cy="147660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7127217" y="3056511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n-lt"/>
              </a:rPr>
              <a:t>Pending PSO Map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2" name="Flowchart: Process 71"/>
          <p:cNvSpPr/>
          <p:nvPr/>
        </p:nvSpPr>
        <p:spPr>
          <a:xfrm>
            <a:off x="7712267" y="3496726"/>
            <a:ext cx="731199" cy="1404893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4794356" y="3048128"/>
            <a:ext cx="1816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n-lt"/>
              </a:rPr>
              <a:t>Current PSO Map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4" name="Flowchart: Process 73"/>
          <p:cNvSpPr/>
          <p:nvPr/>
        </p:nvSpPr>
        <p:spPr>
          <a:xfrm>
            <a:off x="5357879" y="3536087"/>
            <a:ext cx="677807" cy="295476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PSO0</a:t>
            </a:r>
            <a:endParaRPr lang="en-US" sz="1400" dirty="0"/>
          </a:p>
        </p:txBody>
      </p:sp>
      <p:sp>
        <p:nvSpPr>
          <p:cNvPr id="75" name="Flowchart: Process 74"/>
          <p:cNvSpPr/>
          <p:nvPr/>
        </p:nvSpPr>
        <p:spPr>
          <a:xfrm>
            <a:off x="5357879" y="3862728"/>
            <a:ext cx="677807" cy="295476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PSO1</a:t>
            </a:r>
            <a:endParaRPr lang="en-US" sz="1400" dirty="0"/>
          </a:p>
        </p:txBody>
      </p:sp>
      <p:sp>
        <p:nvSpPr>
          <p:cNvPr id="76" name="Flowchart: Process 75"/>
          <p:cNvSpPr/>
          <p:nvPr/>
        </p:nvSpPr>
        <p:spPr>
          <a:xfrm>
            <a:off x="5362049" y="4185443"/>
            <a:ext cx="677807" cy="295476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PSO2</a:t>
            </a:r>
            <a:endParaRPr lang="en-US" sz="1400" dirty="0"/>
          </a:p>
        </p:txBody>
      </p:sp>
      <p:sp>
        <p:nvSpPr>
          <p:cNvPr id="77" name="Flowchart: Alternate Process 76"/>
          <p:cNvSpPr/>
          <p:nvPr/>
        </p:nvSpPr>
        <p:spPr>
          <a:xfrm>
            <a:off x="4869287" y="1756732"/>
            <a:ext cx="1654990" cy="612648"/>
          </a:xfrm>
          <a:prstGeom prst="flowChartAlternate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Pipeline State Hash</a:t>
            </a:r>
            <a:endParaRPr lang="en-US" dirty="0"/>
          </a:p>
        </p:txBody>
      </p:sp>
      <p:sp>
        <p:nvSpPr>
          <p:cNvPr id="78" name="Flowchart: Alternate Process 77"/>
          <p:cNvSpPr/>
          <p:nvPr/>
        </p:nvSpPr>
        <p:spPr>
          <a:xfrm>
            <a:off x="7369276" y="1756732"/>
            <a:ext cx="1640188" cy="612648"/>
          </a:xfrm>
          <a:prstGeom prst="flowChartAlternate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PSO</a:t>
            </a:r>
            <a:endParaRPr lang="en-US" dirty="0"/>
          </a:p>
        </p:txBody>
      </p:sp>
      <p:sp>
        <p:nvSpPr>
          <p:cNvPr id="79" name="Down Arrow 78"/>
          <p:cNvSpPr/>
          <p:nvPr/>
        </p:nvSpPr>
        <p:spPr>
          <a:xfrm>
            <a:off x="5606067" y="2426934"/>
            <a:ext cx="181429" cy="6295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696781" y="2538302"/>
            <a:ext cx="849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Lookup</a:t>
            </a:r>
          </a:p>
        </p:txBody>
      </p:sp>
      <p:sp>
        <p:nvSpPr>
          <p:cNvPr id="81" name="Down Arrow 80"/>
          <p:cNvSpPr/>
          <p:nvPr/>
        </p:nvSpPr>
        <p:spPr>
          <a:xfrm rot="16200000">
            <a:off x="6867048" y="1634762"/>
            <a:ext cx="181429" cy="8230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lowchart: Process 81"/>
          <p:cNvSpPr/>
          <p:nvPr/>
        </p:nvSpPr>
        <p:spPr>
          <a:xfrm>
            <a:off x="7729436" y="2205036"/>
            <a:ext cx="677807" cy="295476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PSO3</a:t>
            </a:r>
            <a:endParaRPr lang="en-US" sz="1400" dirty="0"/>
          </a:p>
        </p:txBody>
      </p:sp>
      <p:sp>
        <p:nvSpPr>
          <p:cNvPr id="83" name="Down Arrow 82"/>
          <p:cNvSpPr/>
          <p:nvPr/>
        </p:nvSpPr>
        <p:spPr>
          <a:xfrm rot="19238606">
            <a:off x="6713388" y="2224577"/>
            <a:ext cx="181429" cy="94932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6573270" y="2535286"/>
            <a:ext cx="849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Lookup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00209 0.2555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25555 L -0.25937 0.4487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9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/>
      <p:bldP spid="72" grpId="0" animBg="1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79" grpId="1" animBg="1"/>
      <p:bldP spid="80" grpId="0"/>
      <p:bldP spid="80" grpId="1"/>
      <p:bldP spid="81" grpId="0" animBg="1"/>
      <p:bldP spid="82" grpId="0" animBg="1"/>
      <p:bldP spid="82" grpId="1" animBg="1"/>
      <p:bldP spid="82" grpId="2" animBg="1"/>
      <p:bldP spid="83" grpId="0" animBg="1"/>
      <p:bldP spid="83" grpId="1" animBg="1"/>
      <p:bldP spid="84" grpId="0"/>
      <p:bldP spid="8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Command Buffers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Command Buffers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Used where DX11 deferred contexts were used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Each thread builds command buffer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Single thread performs submission to queue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94" y="2689460"/>
            <a:ext cx="7495812" cy="23542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4094" y="2689460"/>
            <a:ext cx="7495812" cy="1769524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4094" y="4458983"/>
            <a:ext cx="7495812" cy="584729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Command Buffers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Recycled within per-thread pools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862504" y="1713046"/>
            <a:ext cx="1840302" cy="80225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0 </a:t>
            </a:r>
            <a:r>
              <a:rPr lang="en-US" dirty="0" err="1" smtClean="0"/>
              <a:t>CommandPool</a:t>
            </a:r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2757991" y="1688853"/>
            <a:ext cx="1840302" cy="80225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1 </a:t>
            </a:r>
            <a:r>
              <a:rPr lang="en-US" dirty="0" err="1" smtClean="0"/>
              <a:t>CommandPool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13348" y="4495861"/>
            <a:ext cx="7922567" cy="2557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88262" y="3115246"/>
            <a:ext cx="0" cy="17795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1800403" y="3106564"/>
            <a:ext cx="1219200" cy="24239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CmdBuf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3057385" y="3108133"/>
            <a:ext cx="1219200" cy="24239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CmdBuf</a:t>
            </a:r>
            <a:endParaRPr lang="en-US" dirty="0"/>
          </a:p>
        </p:txBody>
      </p:sp>
      <p:sp>
        <p:nvSpPr>
          <p:cNvPr id="10" name="Flowchart: Process 9"/>
          <p:cNvSpPr/>
          <p:nvPr/>
        </p:nvSpPr>
        <p:spPr>
          <a:xfrm>
            <a:off x="1791777" y="3397975"/>
            <a:ext cx="1618343" cy="24239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CmdBuf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3494086" y="3396367"/>
            <a:ext cx="1219200" cy="24239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CmdBuf</a:t>
            </a:r>
            <a:endParaRPr lang="en-US" dirty="0"/>
          </a:p>
        </p:txBody>
      </p:sp>
      <p:sp>
        <p:nvSpPr>
          <p:cNvPr id="12" name="Flowchart: Process 11"/>
          <p:cNvSpPr/>
          <p:nvPr/>
        </p:nvSpPr>
        <p:spPr>
          <a:xfrm>
            <a:off x="1791777" y="3718989"/>
            <a:ext cx="1066801" cy="24239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CmdBuf</a:t>
            </a:r>
            <a:endParaRPr lang="en-US" dirty="0"/>
          </a:p>
        </p:txBody>
      </p:sp>
      <p:sp>
        <p:nvSpPr>
          <p:cNvPr id="13" name="Flowchart: Process 12"/>
          <p:cNvSpPr/>
          <p:nvPr/>
        </p:nvSpPr>
        <p:spPr>
          <a:xfrm>
            <a:off x="2908854" y="3718989"/>
            <a:ext cx="1066801" cy="24239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CmdBuf</a:t>
            </a:r>
            <a:endParaRPr lang="en-US" dirty="0"/>
          </a:p>
        </p:txBody>
      </p:sp>
      <p:sp>
        <p:nvSpPr>
          <p:cNvPr id="14" name="Flowchart: Process 13"/>
          <p:cNvSpPr/>
          <p:nvPr/>
        </p:nvSpPr>
        <p:spPr>
          <a:xfrm>
            <a:off x="4025931" y="3714708"/>
            <a:ext cx="1144725" cy="24239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CmdBuf</a:t>
            </a:r>
            <a:endParaRPr lang="en-US" dirty="0"/>
          </a:p>
        </p:txBody>
      </p:sp>
      <p:sp>
        <p:nvSpPr>
          <p:cNvPr id="15" name="Flowchart: Process 14"/>
          <p:cNvSpPr/>
          <p:nvPr/>
        </p:nvSpPr>
        <p:spPr>
          <a:xfrm>
            <a:off x="3442255" y="4086263"/>
            <a:ext cx="1725572" cy="24239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Submit1</a:t>
            </a:r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5221435" y="4090801"/>
            <a:ext cx="1044111" cy="242399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Submit2</a:t>
            </a:r>
            <a:endParaRPr lang="en-US" dirty="0"/>
          </a:p>
        </p:txBody>
      </p:sp>
      <p:sp>
        <p:nvSpPr>
          <p:cNvPr id="17" name="Flowchart: Alternate Process 16"/>
          <p:cNvSpPr/>
          <p:nvPr/>
        </p:nvSpPr>
        <p:spPr>
          <a:xfrm>
            <a:off x="4671460" y="1705306"/>
            <a:ext cx="1840302" cy="80225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2 </a:t>
            </a:r>
            <a:r>
              <a:rPr lang="en-US" dirty="0" err="1" smtClean="0"/>
              <a:t>CommandPool</a:t>
            </a:r>
            <a:endParaRPr lang="en-US" dirty="0"/>
          </a:p>
        </p:txBody>
      </p:sp>
      <p:sp>
        <p:nvSpPr>
          <p:cNvPr id="18" name="Content Placeholder 21"/>
          <p:cNvSpPr txBox="1">
            <a:spLocks/>
          </p:cNvSpPr>
          <p:nvPr/>
        </p:nvSpPr>
        <p:spPr bwMode="auto">
          <a:xfrm>
            <a:off x="755799" y="3109511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smtClean="0"/>
              <a:t>Thread0</a:t>
            </a:r>
            <a:endParaRPr lang="en-US" sz="1600" dirty="0"/>
          </a:p>
        </p:txBody>
      </p:sp>
      <p:sp>
        <p:nvSpPr>
          <p:cNvPr id="19" name="Content Placeholder 21"/>
          <p:cNvSpPr txBox="1">
            <a:spLocks/>
          </p:cNvSpPr>
          <p:nvPr/>
        </p:nvSpPr>
        <p:spPr bwMode="auto">
          <a:xfrm>
            <a:off x="767370" y="3423824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Thread1</a:t>
            </a:r>
            <a:endParaRPr lang="en-US" sz="1600" dirty="0"/>
          </a:p>
        </p:txBody>
      </p:sp>
      <p:sp>
        <p:nvSpPr>
          <p:cNvPr id="20" name="Content Placeholder 21"/>
          <p:cNvSpPr txBox="1">
            <a:spLocks/>
          </p:cNvSpPr>
          <p:nvPr/>
        </p:nvSpPr>
        <p:spPr bwMode="auto">
          <a:xfrm>
            <a:off x="763058" y="3718328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Thread2</a:t>
            </a:r>
            <a:endParaRPr lang="en-US" sz="1600" dirty="0"/>
          </a:p>
        </p:txBody>
      </p:sp>
      <p:cxnSp>
        <p:nvCxnSpPr>
          <p:cNvPr id="21" name="Straight Arrow Connector 20"/>
          <p:cNvCxnSpPr>
            <a:endCxn id="8" idx="0"/>
          </p:cNvCxnSpPr>
          <p:nvPr/>
        </p:nvCxnSpPr>
        <p:spPr>
          <a:xfrm>
            <a:off x="1998950" y="2523956"/>
            <a:ext cx="411053" cy="5826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98950" y="2523956"/>
            <a:ext cx="1237708" cy="565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016144" y="2477238"/>
            <a:ext cx="1043507" cy="908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36797" y="2466304"/>
            <a:ext cx="512511" cy="9316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594013" y="2515302"/>
            <a:ext cx="2729514" cy="12240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3" idx="0"/>
          </p:cNvCxnSpPr>
          <p:nvPr/>
        </p:nvCxnSpPr>
        <p:spPr>
          <a:xfrm flipH="1">
            <a:off x="3442255" y="2531755"/>
            <a:ext cx="1888727" cy="1187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631817" y="2497994"/>
            <a:ext cx="707074" cy="11907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Content Placeholder 21"/>
          <p:cNvSpPr txBox="1">
            <a:spLocks/>
          </p:cNvSpPr>
          <p:nvPr/>
        </p:nvSpPr>
        <p:spPr bwMode="auto">
          <a:xfrm>
            <a:off x="789365" y="4071517"/>
            <a:ext cx="822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Submit</a:t>
            </a:r>
            <a:endParaRPr lang="en-US" sz="1600" dirty="0"/>
          </a:p>
        </p:txBody>
      </p:sp>
      <p:cxnSp>
        <p:nvCxnSpPr>
          <p:cNvPr id="29" name="Straight Arrow Connector 28"/>
          <p:cNvCxnSpPr>
            <a:endCxn id="15" idx="1"/>
          </p:cNvCxnSpPr>
          <p:nvPr/>
        </p:nvCxnSpPr>
        <p:spPr>
          <a:xfrm>
            <a:off x="2497104" y="3312345"/>
            <a:ext cx="945151" cy="8951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5" idx="1"/>
          </p:cNvCxnSpPr>
          <p:nvPr/>
        </p:nvCxnSpPr>
        <p:spPr>
          <a:xfrm>
            <a:off x="2407876" y="3593701"/>
            <a:ext cx="1034379" cy="613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5" idx="1"/>
          </p:cNvCxnSpPr>
          <p:nvPr/>
        </p:nvCxnSpPr>
        <p:spPr>
          <a:xfrm>
            <a:off x="2384964" y="3900582"/>
            <a:ext cx="1057291" cy="3068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11566" y="3067328"/>
            <a:ext cx="0" cy="17795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Content Placeholder 21"/>
          <p:cNvSpPr txBox="1">
            <a:spLocks/>
          </p:cNvSpPr>
          <p:nvPr/>
        </p:nvSpPr>
        <p:spPr bwMode="auto">
          <a:xfrm>
            <a:off x="878089" y="4534224"/>
            <a:ext cx="6286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Main</a:t>
            </a:r>
            <a:endParaRPr lang="en-US" sz="1600" dirty="0"/>
          </a:p>
        </p:txBody>
      </p:sp>
      <p:sp>
        <p:nvSpPr>
          <p:cNvPr id="34" name="Flowchart: Process 33"/>
          <p:cNvSpPr/>
          <p:nvPr/>
        </p:nvSpPr>
        <p:spPr>
          <a:xfrm>
            <a:off x="6593042" y="4582302"/>
            <a:ext cx="1710476" cy="227536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Fences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4" idx="0"/>
          </p:cNvCxnSpPr>
          <p:nvPr/>
        </p:nvCxnSpPr>
        <p:spPr>
          <a:xfrm flipH="1" flipV="1">
            <a:off x="2393590" y="2491110"/>
            <a:ext cx="5054690" cy="2091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4" idx="0"/>
          </p:cNvCxnSpPr>
          <p:nvPr/>
        </p:nvCxnSpPr>
        <p:spPr>
          <a:xfrm flipH="1" flipV="1">
            <a:off x="4068268" y="2458474"/>
            <a:ext cx="3380012" cy="21238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0"/>
          </p:cNvCxnSpPr>
          <p:nvPr/>
        </p:nvCxnSpPr>
        <p:spPr>
          <a:xfrm flipH="1" flipV="1">
            <a:off x="5491016" y="2507562"/>
            <a:ext cx="1957264" cy="2074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4" idx="1"/>
          </p:cNvCxnSpPr>
          <p:nvPr/>
        </p:nvCxnSpPr>
        <p:spPr>
          <a:xfrm>
            <a:off x="4188718" y="4333200"/>
            <a:ext cx="2404324" cy="362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Command Buffer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Submit in batches</a:t>
            </a:r>
          </a:p>
          <a:p>
            <a:pPr lvl="1">
              <a:defRPr/>
            </a:pPr>
            <a:r>
              <a:rPr lang="en-US" dirty="0" err="1" smtClean="0"/>
              <a:t>vkQueueSubmit</a:t>
            </a:r>
            <a:r>
              <a:rPr lang="en-US" dirty="0" smtClean="0"/>
              <a:t> has cost on Windows</a:t>
            </a:r>
          </a:p>
          <a:p>
            <a:pPr lvl="1">
              <a:defRPr/>
            </a:pPr>
            <a:r>
              <a:rPr lang="en-US" dirty="0" smtClean="0"/>
              <a:t>Faster to group submissions together</a:t>
            </a:r>
          </a:p>
          <a:p>
            <a:pPr>
              <a:defRPr/>
            </a:pPr>
            <a:r>
              <a:rPr lang="en-US" dirty="0" smtClean="0"/>
              <a:t>Minimize number of command buffers</a:t>
            </a:r>
          </a:p>
          <a:p>
            <a:pPr>
              <a:defRPr/>
            </a:pPr>
            <a:r>
              <a:rPr lang="en-US" dirty="0" smtClean="0"/>
              <a:t>Minimize memory referenced per command buffer</a:t>
            </a:r>
          </a:p>
          <a:p>
            <a:pPr>
              <a:defRPr/>
            </a:pPr>
            <a:r>
              <a:rPr lang="en-US" dirty="0" smtClean="0"/>
              <a:t>Use </a:t>
            </a:r>
            <a:r>
              <a:rPr lang="en-US" sz="2000" dirty="0" smtClean="0"/>
              <a:t>VK_CMD_BUFFER_OPTIMIZE_ONE_TIME_SUBMIT_BIT</a:t>
            </a:r>
          </a:p>
          <a:p>
            <a:pPr lvl="1">
              <a:defRPr/>
            </a:pPr>
            <a:r>
              <a:rPr lang="en-US" sz="2000" dirty="0" smtClean="0"/>
              <a:t>Optimize for one-time submission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600" dirty="0" smtClean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Memory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General Strategies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Pool resources together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Reduces memory reference count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Use per-thread pools to reduce contention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Recycle dynamic pools on frame boundaries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Resources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581771"/>
              </p:ext>
            </p:extLst>
          </p:nvPr>
        </p:nvGraphicFramePr>
        <p:xfrm>
          <a:off x="355600" y="1454150"/>
          <a:ext cx="83312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00"/>
                <a:gridCol w="41656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Static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Dynamic Resources</a:t>
                      </a:r>
                      <a:endParaRPr lang="en-US" dirty="0"/>
                    </a:p>
                  </a:txBody>
                  <a:tcPr/>
                </a:tc>
              </a:tr>
              <a:tr h="201549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Global</a:t>
                      </a:r>
                      <a:r>
                        <a:rPr lang="en-US" baseline="0" dirty="0" smtClean="0"/>
                        <a:t> Pools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Device Only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Textures/Render</a:t>
                      </a:r>
                      <a:r>
                        <a:rPr lang="en-US" baseline="0" dirty="0" smtClean="0"/>
                        <a:t> Targets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128MB Pools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VB/IB/CBs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8MB Pools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Per-Thread Pools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Host Visible (Persistently Mapped)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VB/IB/CBs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8MB Pools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Dynamic Vertex/Index Buffers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To update: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Grab new offset from per-thread pool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memcpy into pool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Bind VBs with: </a:t>
            </a:r>
            <a:r>
              <a:rPr lang="en-US" altLang="en-US" smtClean="0">
                <a:ea typeface="ＭＳ Ｐゴシック" panose="020B0600070205080204" pitchFamily="34" charset="-128"/>
              </a:rPr>
              <a:t>vkCmdBindVertexBuffers(..,buffer,offset)</a:t>
            </a:r>
          </a:p>
          <a:p>
            <a:pPr lvl="1"/>
            <a:r>
              <a:rPr lang="en-US" altLang="en-US" sz="200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Bind IBs with: </a:t>
            </a:r>
            <a:r>
              <a:rPr lang="en-US" altLang="en-US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vkCmdBindIndexBuffer(..,buffer,offset,..)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Recycle pools when last GPU fence of frame retires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0"/>
          <p:cNvSpPr>
            <a:spLocks noGrp="1"/>
          </p:cNvSpPr>
          <p:nvPr>
            <p:ph type="ctrTitle"/>
          </p:nvPr>
        </p:nvSpPr>
        <p:spPr>
          <a:xfrm>
            <a:off x="3652838" y="1714500"/>
            <a:ext cx="5491162" cy="3429000"/>
          </a:xfrm>
          <a:solidFill>
            <a:srgbClr val="41464C"/>
          </a:solidFill>
        </p:spPr>
        <p:txBody>
          <a:bodyPr/>
          <a:lstStyle/>
          <a:p>
            <a:pPr algn="l" eaLnBrk="1" hangingPunct="1"/>
            <a:r>
              <a:rPr lang="en-US" altLang="en-US" sz="2200" dirty="0" smtClean="0">
                <a:ea typeface="ＭＳ Ｐゴシック" panose="020B0600070205080204" pitchFamily="34" charset="-128"/>
              </a:rPr>
              <a:t>Porting Source 2 to </a:t>
            </a:r>
            <a:r>
              <a:rPr lang="en-US" altLang="en-US" sz="2200" dirty="0" err="1" smtClean="0">
                <a:ea typeface="ＭＳ Ｐゴシック" panose="020B0600070205080204" pitchFamily="34" charset="-128"/>
              </a:rPr>
              <a:t>Vulkan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2400" dirty="0" smtClean="0">
                <a:ea typeface="ＭＳ Ｐゴシック" panose="020B0600070205080204" pitchFamily="34" charset="-128"/>
              </a:rPr>
            </a:br>
            <a:r>
              <a:rPr lang="en-US" altLang="en-US" sz="24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2400" dirty="0" smtClean="0">
                <a:ea typeface="ＭＳ Ｐゴシック" panose="020B0600070205080204" pitchFamily="34" charset="-128"/>
              </a:rPr>
            </a:br>
            <a:r>
              <a:rPr lang="en-US" altLang="en-US" sz="1800" dirty="0" smtClean="0">
                <a:ea typeface="ＭＳ Ｐゴシック" panose="020B0600070205080204" pitchFamily="34" charset="-128"/>
              </a:rPr>
              <a:t>Dan Ginsburg</a:t>
            </a:r>
            <a:br>
              <a:rPr lang="en-US" altLang="en-US" sz="1800" dirty="0" smtClean="0">
                <a:ea typeface="ＭＳ Ｐゴシック" panose="020B0600070205080204" pitchFamily="34" charset="-128"/>
              </a:rPr>
            </a:br>
            <a:r>
              <a:rPr lang="en-US" altLang="en-US" sz="1800" dirty="0" smtClean="0">
                <a:ea typeface="ＭＳ Ｐゴシック" panose="020B0600070205080204" pitchFamily="34" charset="-128"/>
              </a:rPr>
              <a:t>Valve</a:t>
            </a:r>
          </a:p>
        </p:txBody>
      </p:sp>
      <p:sp>
        <p:nvSpPr>
          <p:cNvPr id="42" name="Subtitle 41"/>
          <p:cNvSpPr>
            <a:spLocks noGrp="1"/>
          </p:cNvSpPr>
          <p:nvPr>
            <p:ph type="subTitle" idx="1"/>
          </p:nvPr>
        </p:nvSpPr>
        <p:spPr>
          <a:xfrm>
            <a:off x="0" y="1714500"/>
            <a:ext cx="3652838" cy="3429000"/>
          </a:xfrm>
          <a:solidFill>
            <a:schemeClr val="bg1"/>
          </a:solidFill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800" dirty="0" smtClean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4100" name="Picture 42" descr="S15_su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http://vignette1.wikia.nocookie.net/half-life/images/c/c7/Valve_logo.png/revision/latest?cb=20130914231731&amp;path-prefix=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967038"/>
            <a:ext cx="32718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Dynamic </a:t>
            </a:r>
            <a:r>
              <a:rPr lang="en-US" altLang="en-US" smtClean="0">
                <a:ea typeface="ＭＳ Ｐゴシック" panose="020B0600070205080204" pitchFamily="34" charset="-128"/>
              </a:rPr>
              <a:t>Uniform Buffers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Differences from VB/IBs: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UBOs are bound via descriptors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Use dynamic UBOs to avoid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vkUpdateDescriptors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Pass UBO offset </a:t>
            </a:r>
            <a:r>
              <a:rPr lang="en-US" altLang="en-US" dirty="0">
                <a:ea typeface="ＭＳ Ｐゴシック" panose="020B0600070205080204" pitchFamily="34" charset="-128"/>
              </a:rPr>
              <a:t>to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vkCmdBindDescriptorSets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Dynamic Textures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Staged in persistently mapped buffers</a:t>
            </a:r>
          </a:p>
          <a:p>
            <a:pPr lvl="1">
              <a:defRPr/>
            </a:pPr>
            <a:r>
              <a:rPr lang="en-US" dirty="0"/>
              <a:t>Recycled </a:t>
            </a:r>
            <a:r>
              <a:rPr lang="en-US" dirty="0" smtClean="0"/>
              <a:t>per-frame</a:t>
            </a:r>
          </a:p>
          <a:p>
            <a:pPr>
              <a:defRPr/>
            </a:pPr>
            <a:r>
              <a:rPr lang="en-US" dirty="0" smtClean="0"/>
              <a:t>Copy with </a:t>
            </a:r>
            <a:r>
              <a:rPr lang="en-US" dirty="0" err="1" smtClean="0"/>
              <a:t>vkCmdCopyBufferToImage</a:t>
            </a:r>
            <a:endParaRPr lang="en-US" dirty="0" smtClean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6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Descriptor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Descriptor Set - Ideal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Allocate and bake descriptor sets up front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Group sets by update frequency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Only update changed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Descriptor Set - Reality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Difficult to bake descriptors with DX11-like abstraction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Our approach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Pre-allocate descriptor sets with fixed slots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Only bind to used slots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Update descriptors each draw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Allocating Descriptor Sets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Allocated from per-thread pools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Pre-allocate on pool creation and recycle on frame boundaries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Grab new descriptor set by just incrementing offset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Future optimizations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Group resources into multiple sets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Use dynamic UBOs to avoid updating UBO descriptors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Bake texture bindings higher up in abstraction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Avoid updating descriptors where possible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6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Miscellaneous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Swap Queue Depth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Manage yourself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Window System Interaction (WSI) extension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Create N images for swap queue depth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Fence or semaphore to manage swap queue depth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Image Layout 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Transitions require previous and new layout</a:t>
            </a:r>
          </a:p>
          <a:p>
            <a:pPr lvl="1">
              <a:defRPr/>
            </a:pPr>
            <a:r>
              <a:rPr lang="en-US" dirty="0" smtClean="0"/>
              <a:t>Example: Color Attachment -&gt; </a:t>
            </a:r>
            <a:r>
              <a:rPr lang="en-US" dirty="0" err="1" smtClean="0"/>
              <a:t>Shader</a:t>
            </a:r>
            <a:r>
              <a:rPr lang="en-US" dirty="0" smtClean="0"/>
              <a:t> Read</a:t>
            </a:r>
          </a:p>
          <a:p>
            <a:pPr lvl="1">
              <a:defRPr/>
            </a:pPr>
            <a:r>
              <a:rPr lang="en-US" dirty="0" smtClean="0"/>
              <a:t>Command buffers generated out-of-order</a:t>
            </a:r>
          </a:p>
          <a:p>
            <a:pPr lvl="1">
              <a:defRPr/>
            </a:pPr>
            <a:r>
              <a:rPr lang="en-US" dirty="0" smtClean="0"/>
              <a:t>Problem: how do we know previous layout?</a:t>
            </a:r>
          </a:p>
          <a:p>
            <a:pPr>
              <a:defRPr/>
            </a:pPr>
            <a:r>
              <a:rPr lang="en-US" dirty="0" smtClean="0"/>
              <a:t>Options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Return image layouts to known states</a:t>
            </a:r>
          </a:p>
          <a:p>
            <a:pPr marL="1200150" lvl="2" indent="-342900">
              <a:defRPr/>
            </a:pPr>
            <a:r>
              <a:rPr lang="en-US" dirty="0" smtClean="0"/>
              <a:t>Good for CPU Perf, Bad for GPU Perf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Generate command buffers to transition layouts</a:t>
            </a:r>
          </a:p>
          <a:p>
            <a:pPr marL="1200150" lvl="2" indent="-342900">
              <a:defRPr/>
            </a:pPr>
            <a:r>
              <a:rPr lang="en-US" dirty="0" smtClean="0"/>
              <a:t>Bad for CPU Perf, Good for GPU Perf</a:t>
            </a:r>
            <a:endParaRPr lang="en-US" dirty="0"/>
          </a:p>
          <a:p>
            <a:pPr marL="971550" lvl="1" indent="-514350">
              <a:buFont typeface="Arial" panose="020B0604020202020204" pitchFamily="34" charset="0"/>
              <a:buAutoNum type="arabicPeriod"/>
              <a:defRPr/>
            </a:pPr>
            <a:endParaRPr lang="en-US" dirty="0" smtClean="0"/>
          </a:p>
          <a:p>
            <a:pPr marL="971550" lvl="1" indent="-514350">
              <a:buFont typeface="Arial" panose="020B0604020202020204" pitchFamily="34" charset="0"/>
              <a:buAutoNum type="arabicPeriod"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Tried both: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Better for CPU perf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  <a:defRPr/>
            </a:pPr>
            <a:r>
              <a:rPr lang="en-US" dirty="0" smtClean="0"/>
              <a:t>Better for GPU perf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Source 2 Overview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Porting to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Vulkan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err="1" smtClean="0">
                <a:ea typeface="ＭＳ Ｐゴシック" panose="020B0600070205080204" pitchFamily="34" charset="-128"/>
              </a:rPr>
              <a:t>Shaders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and Pipelines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Command Buffers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Memory Management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Descriptor Sets</a:t>
            </a:r>
          </a:p>
        </p:txBody>
      </p:sp>
    </p:spTree>
    <p:extLst>
      <p:ext uri="{BB962C8B-B14F-4D97-AF65-F5344CB8AC3E}">
        <p14:creationId xmlns:p14="http://schemas.microsoft.com/office/powerpoint/2010/main" val="51694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Coordinate Systems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D3D11 conventions, except: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Y direction of clipspace is inverted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If porting from HLSL: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Invert gl_Position.y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Reasoning: kept all spaces consistent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Source 2 Overview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Porting to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Vulkan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err="1" smtClean="0">
                <a:ea typeface="ＭＳ Ｐゴシック" panose="020B0600070205080204" pitchFamily="34" charset="-128"/>
              </a:rPr>
              <a:t>Shaders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and Pipelines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Command Buffers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Memory Management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Descriptor Sets</a:t>
            </a:r>
          </a:p>
          <a:p>
            <a:pPr lvl="1"/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dang@valvesoftware.com</a:t>
            </a:r>
            <a:endParaRPr lang="en-US" dirty="0" smtClean="0"/>
          </a:p>
          <a:p>
            <a:r>
              <a:rPr lang="en-US" dirty="0" err="1" smtClean="0"/>
              <a:t>Khronos</a:t>
            </a:r>
            <a:r>
              <a:rPr lang="en-US" dirty="0" smtClean="0"/>
              <a:t> BOF:</a:t>
            </a:r>
          </a:p>
          <a:p>
            <a:pPr lvl="1"/>
            <a:r>
              <a:rPr lang="en-US" sz="2000" dirty="0" smtClean="0"/>
              <a:t>Wed. August 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5:30-7:30</a:t>
            </a:r>
          </a:p>
          <a:p>
            <a:pPr lvl="1"/>
            <a:r>
              <a:rPr lang="en-US" sz="2000" dirty="0"/>
              <a:t>JW Marriott LA Live in the Platinum Ballroom Salon F-I</a:t>
            </a:r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Source 2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Source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OpenGL, DX9, DX11, </a:t>
            </a:r>
            <a:r>
              <a:rPr lang="en-US" dirty="0" err="1" smtClean="0"/>
              <a:t>Vulkan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Windows, Linux, Mac</a:t>
            </a:r>
          </a:p>
          <a:p>
            <a:pPr>
              <a:defRPr/>
            </a:pPr>
            <a:r>
              <a:rPr lang="en-US" dirty="0" err="1" smtClean="0"/>
              <a:t>Dota</a:t>
            </a:r>
            <a:r>
              <a:rPr lang="en-US" dirty="0" smtClean="0"/>
              <a:t> 2 Reborn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18436" name="Picture 4" descr="Valve Announces HUGE Source 2 makeover for DOT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559050"/>
            <a:ext cx="36798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https://cdn.steamstatic.com/apps/dota2/images/reborn/day1/GuidedBotMatch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9050"/>
            <a:ext cx="385921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Source 2 Rendering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DX11-like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rendersystem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abstraction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Multithreaded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DX9/GL: software command buffers 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DX11: deferred contexts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Single submission thread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2 Rendering (GL)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79" y="1330779"/>
            <a:ext cx="8831509" cy="32634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279" y="1330779"/>
            <a:ext cx="8831509" cy="2480933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2279" y="3698697"/>
            <a:ext cx="8831509" cy="895528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0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Source 2 Vulkan Port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Started with GL and DX11 renderer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DX11 deferred contexts mapped well to Vulkan command buffers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Leveraged GLSL shader conversion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Shaders and Pipelines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15">
  <a:themeElements>
    <a:clrScheme name="SIGGRAPH 2015">
      <a:dk1>
        <a:srgbClr val="4C75A5"/>
      </a:dk1>
      <a:lt1>
        <a:srgbClr val="FFFFFF"/>
      </a:lt1>
      <a:dk2>
        <a:srgbClr val="4C75A5"/>
      </a:dk2>
      <a:lt2>
        <a:srgbClr val="FFFFFF"/>
      </a:lt2>
      <a:accent1>
        <a:srgbClr val="A0B3D8"/>
      </a:accent1>
      <a:accent2>
        <a:srgbClr val="CDDB1C"/>
      </a:accent2>
      <a:accent3>
        <a:srgbClr val="950026"/>
      </a:accent3>
      <a:accent4>
        <a:srgbClr val="F6A168"/>
      </a:accent4>
      <a:accent5>
        <a:srgbClr val="E30078"/>
      </a:accent5>
      <a:accent6>
        <a:srgbClr val="380E2C"/>
      </a:accent6>
      <a:hlink>
        <a:srgbClr val="380E2C"/>
      </a:hlink>
      <a:folHlink>
        <a:srgbClr val="A0B3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721</Words>
  <Application>Microsoft Office PowerPoint</Application>
  <PresentationFormat>On-screen Show (16:9)</PresentationFormat>
  <Paragraphs>183</Paragraphs>
  <Slides>32</Slides>
  <Notes>2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S15</vt:lpstr>
      <vt:lpstr>PowerPoint Presentation</vt:lpstr>
      <vt:lpstr>Porting Source 2 to Vulkan  Dan Ginsburg Valve</vt:lpstr>
      <vt:lpstr>Summary</vt:lpstr>
      <vt:lpstr>Source 2 Overview</vt:lpstr>
      <vt:lpstr>Source 2</vt:lpstr>
      <vt:lpstr>Source 2 Rendering</vt:lpstr>
      <vt:lpstr>Source 2 Rendering (GL)</vt:lpstr>
      <vt:lpstr>Source 2 Vulkan Port</vt:lpstr>
      <vt:lpstr>Shaders and Pipelines</vt:lpstr>
      <vt:lpstr>Porting Shaders to Vulkan</vt:lpstr>
      <vt:lpstr>Pipeline State Objects (PSOs)</vt:lpstr>
      <vt:lpstr>Command Buffers</vt:lpstr>
      <vt:lpstr>Command Buffers</vt:lpstr>
      <vt:lpstr>Command Buffers</vt:lpstr>
      <vt:lpstr>Command Buffer Performance</vt:lpstr>
      <vt:lpstr>Memory Management</vt:lpstr>
      <vt:lpstr>General Strategies</vt:lpstr>
      <vt:lpstr>Resources</vt:lpstr>
      <vt:lpstr>Dynamic Vertex/Index Buffers</vt:lpstr>
      <vt:lpstr>Dynamic Uniform Buffers</vt:lpstr>
      <vt:lpstr>Dynamic Textures</vt:lpstr>
      <vt:lpstr>Descriptor Sets</vt:lpstr>
      <vt:lpstr>Descriptor Set - Ideal</vt:lpstr>
      <vt:lpstr>Descriptor Set - Reality</vt:lpstr>
      <vt:lpstr>Allocating Descriptor Sets</vt:lpstr>
      <vt:lpstr>Future optimizations</vt:lpstr>
      <vt:lpstr>Miscellaneous</vt:lpstr>
      <vt:lpstr>Swap Queue Depth</vt:lpstr>
      <vt:lpstr>Image Layout Transitions</vt:lpstr>
      <vt:lpstr>Coordinate Systems</vt:lpstr>
      <vt:lpstr>Summary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Szymanski</dc:creator>
  <cp:lastModifiedBy>Dan</cp:lastModifiedBy>
  <cp:revision>103</cp:revision>
  <dcterms:created xsi:type="dcterms:W3CDTF">2015-04-06T16:08:20Z</dcterms:created>
  <dcterms:modified xsi:type="dcterms:W3CDTF">2015-08-07T13:36:50Z</dcterms:modified>
</cp:coreProperties>
</file>